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65" r:id="rId2"/>
    <p:sldId id="266" r:id="rId3"/>
    <p:sldId id="263" r:id="rId4"/>
    <p:sldId id="257" r:id="rId5"/>
    <p:sldId id="270" r:id="rId6"/>
    <p:sldId id="258" r:id="rId7"/>
    <p:sldId id="260" r:id="rId8"/>
    <p:sldId id="259" r:id="rId9"/>
    <p:sldId id="264" r:id="rId10"/>
    <p:sldId id="261" r:id="rId11"/>
    <p:sldId id="271"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000099"/>
    <a:srgbClr val="33CC33"/>
    <a:srgbClr val="FFC6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26" autoAdjust="0"/>
    <p:restoredTop sz="60682" autoAdjust="0"/>
  </p:normalViewPr>
  <p:slideViewPr>
    <p:cSldViewPr>
      <p:cViewPr varScale="1">
        <p:scale>
          <a:sx n="74" d="100"/>
          <a:sy n="74" d="100"/>
        </p:scale>
        <p:origin x="9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91F7E4-3DA1-406B-8E0E-E84866B8EA3C}" type="datetimeFigureOut">
              <a:rPr lang="en-AU" smtClean="0"/>
              <a:t>27/04/2017</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6D9E91-7E9F-461B-A918-9CB6AA7BC00A}" type="slidenum">
              <a:rPr lang="en-AU" smtClean="0"/>
              <a:t>‹#›</a:t>
            </a:fld>
            <a:endParaRPr lang="en-AU"/>
          </a:p>
        </p:txBody>
      </p:sp>
    </p:spTree>
    <p:extLst>
      <p:ext uri="{BB962C8B-B14F-4D97-AF65-F5344CB8AC3E}">
        <p14:creationId xmlns:p14="http://schemas.microsoft.com/office/powerpoint/2010/main" val="1549489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26D9E91-7E9F-461B-A918-9CB6AA7BC00A}" type="slidenum">
              <a:rPr lang="en-AU" smtClean="0"/>
              <a:t>3</a:t>
            </a:fld>
            <a:endParaRPr lang="en-AU"/>
          </a:p>
        </p:txBody>
      </p:sp>
    </p:spTree>
    <p:extLst>
      <p:ext uri="{BB962C8B-B14F-4D97-AF65-F5344CB8AC3E}">
        <p14:creationId xmlns:p14="http://schemas.microsoft.com/office/powerpoint/2010/main" val="1634068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827B59-4062-4FEA-9230-6D0AEA1A9CAF}" type="datetimeFigureOut">
              <a:rPr lang="en-AU" smtClean="0"/>
              <a:t>27/04/2017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27B59-4062-4FEA-9230-6D0AEA1A9CAF}" type="datetimeFigureOut">
              <a:rPr lang="en-AU" smtClean="0"/>
              <a:t>27/04/2017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6B2428-2E50-4124-85F1-CBA552977EA9}" type="slidenum">
              <a:rPr lang="en-AU" smtClean="0"/>
              <a:t>‹#›</a:t>
            </a:fld>
            <a:endParaRPr lang="en-AU"/>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27B59-4062-4FEA-9230-6D0AEA1A9CAF}" type="datetimeFigureOut">
              <a:rPr lang="en-AU" smtClean="0"/>
              <a:t>27/04/2017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5827B59-4062-4FEA-9230-6D0AEA1A9CAF}" type="datetimeFigureOut">
              <a:rPr lang="en-AU" smtClean="0"/>
              <a:t>27/04/2017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96B2428-2E50-4124-85F1-CBA552977EA9}" type="slidenum">
              <a:rPr lang="en-AU" smtClean="0"/>
              <a:t>‹#›</a:t>
            </a:fld>
            <a:endParaRPr lang="en-AU"/>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827B59-4062-4FEA-9230-6D0AEA1A9CAF}" type="datetimeFigureOut">
              <a:rPr lang="en-AU" smtClean="0"/>
              <a:t>27/04/2017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827B59-4062-4FEA-9230-6D0AEA1A9CAF}" type="datetimeFigureOut">
              <a:rPr lang="en-AU" smtClean="0"/>
              <a:t>27/04/2017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F5827B59-4062-4FEA-9230-6D0AEA1A9CAF}" type="datetimeFigureOut">
              <a:rPr lang="en-AU" smtClean="0"/>
              <a:t>27/04/2017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5827B59-4062-4FEA-9230-6D0AEA1A9CAF}" type="datetimeFigureOut">
              <a:rPr lang="en-AU" smtClean="0"/>
              <a:t>27/04/2017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96B2428-2E50-4124-85F1-CBA552977EA9}" type="slidenum">
              <a:rPr lang="en-AU" smtClean="0"/>
              <a:t>‹#›</a:t>
            </a:fld>
            <a:endParaRPr lang="en-A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827B59-4062-4FEA-9230-6D0AEA1A9CAF}" type="datetimeFigureOut">
              <a:rPr lang="en-AU" smtClean="0"/>
              <a:t>27/04/2017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96B2428-2E50-4124-85F1-CBA552977EA9}" type="slidenum">
              <a:rPr lang="en-AU" smtClean="0"/>
              <a:t>‹#›</a:t>
            </a:fld>
            <a:endParaRPr lang="en-A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27B59-4062-4FEA-9230-6D0AEA1A9CAF}" type="datetimeFigureOut">
              <a:rPr lang="en-AU" smtClean="0"/>
              <a:t>27/04/2017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6B2428-2E50-4124-85F1-CBA552977EA9}"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5827B59-4062-4FEA-9230-6D0AEA1A9CAF}" type="datetimeFigureOut">
              <a:rPr lang="en-AU" smtClean="0"/>
              <a:t>27/04/2017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96B2428-2E50-4124-85F1-CBA552977EA9}" type="slidenum">
              <a:rPr lang="en-AU" smtClean="0"/>
              <a:t>‹#›</a:t>
            </a:fld>
            <a:endParaRPr lang="en-A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5827B59-4062-4FEA-9230-6D0AEA1A9CAF}" type="datetimeFigureOut">
              <a:rPr lang="en-AU" smtClean="0"/>
              <a:t>27/04/2017</a:t>
            </a:fld>
            <a:endParaRPr lang="en-A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A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96B2428-2E50-4124-85F1-CBA552977EA9}" type="slidenum">
              <a:rPr lang="en-AU" smtClean="0"/>
              <a:t>‹#›</a:t>
            </a:fld>
            <a:endParaRPr lang="en-A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thediplomat.com/2014/05/china-to-sell-saudi-arabia-drone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hyperlink" Target="http://thediplomat.com/2015/07/confirmed-beijing-is-building-worlds-largest-sea-plane-for-use-in-south-china-sea/"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99992" y="836712"/>
            <a:ext cx="4281100" cy="5760640"/>
          </a:xfrm>
        </p:spPr>
        <p:txBody>
          <a:bodyPr>
            <a:normAutofit fontScale="25000" lnSpcReduction="20000"/>
          </a:bodyPr>
          <a:lstStyle/>
          <a:p>
            <a:endParaRPr lang="en-AU" dirty="0"/>
          </a:p>
          <a:p>
            <a:endParaRPr lang="en-AU" dirty="0"/>
          </a:p>
          <a:p>
            <a:r>
              <a:rPr lang="en-AU" dirty="0"/>
              <a:t>Seminar Synopsis:</a:t>
            </a:r>
          </a:p>
          <a:p>
            <a:endParaRPr lang="en-AU" dirty="0"/>
          </a:p>
          <a:p>
            <a:r>
              <a:rPr lang="en-AU" dirty="0"/>
              <a:t>Since time in memoriam nation-states have exerted power through the use of naval fleets which has </a:t>
            </a:r>
          </a:p>
          <a:p>
            <a:r>
              <a:rPr lang="en-AU" dirty="0"/>
              <a:t>allowed for a robust response to ‘threats.’ Approximately twenty years ago under the direction of </a:t>
            </a:r>
          </a:p>
          <a:p>
            <a:r>
              <a:rPr lang="en-AU" dirty="0"/>
              <a:t>Deng Xiaoping the People’s Republic of China (PRC) government established a vision: China would in </a:t>
            </a:r>
          </a:p>
          <a:p>
            <a:r>
              <a:rPr lang="en-AU" dirty="0"/>
              <a:t>the future become one of the ‘poles’ in a multi-polar geo-strategic world.</a:t>
            </a:r>
          </a:p>
          <a:p>
            <a:endParaRPr lang="en-AU" dirty="0"/>
          </a:p>
          <a:p>
            <a:r>
              <a:rPr lang="en-AU" dirty="0"/>
              <a:t>The vision that China sought in the mid-1990s has been incrementally and exponentially increased to </a:t>
            </a:r>
          </a:p>
          <a:p>
            <a:r>
              <a:rPr lang="en-AU" dirty="0"/>
              <a:t>the point of becoming a reality. China has begun the process of becoming a superpower by firmly </a:t>
            </a:r>
          </a:p>
          <a:p>
            <a:r>
              <a:rPr lang="en-AU" dirty="0"/>
              <a:t>establishing what the PRC deems to be China’s ‘rightful place’ in the Asia-Pacific. In the last </a:t>
            </a:r>
          </a:p>
          <a:p>
            <a:r>
              <a:rPr lang="en-AU" dirty="0"/>
              <a:t>decade China has sought to establish its territorial claims, whether they be with an historical </a:t>
            </a:r>
          </a:p>
          <a:p>
            <a:r>
              <a:rPr lang="en-AU" dirty="0"/>
              <a:t>element such as claiming the </a:t>
            </a:r>
            <a:r>
              <a:rPr lang="en-AU" dirty="0" err="1"/>
              <a:t>Senkaku</a:t>
            </a:r>
            <a:r>
              <a:rPr lang="en-AU" dirty="0"/>
              <a:t>/</a:t>
            </a:r>
            <a:r>
              <a:rPr lang="en-AU" dirty="0" err="1"/>
              <a:t>Diaoyu</a:t>
            </a:r>
            <a:r>
              <a:rPr lang="en-AU" dirty="0"/>
              <a:t> Islands, or with a more straightforward component of </a:t>
            </a:r>
          </a:p>
          <a:p>
            <a:r>
              <a:rPr lang="en-AU" dirty="0"/>
              <a:t>insisting their immediate territorial waters have expanded beyond what was previously ‘accepted.’ </a:t>
            </a:r>
          </a:p>
          <a:p>
            <a:r>
              <a:rPr lang="en-AU" dirty="0"/>
              <a:t>This reflects the geo-strategic ‘creep’ that is at play; the newfound confidence of the People’s </a:t>
            </a:r>
          </a:p>
          <a:p>
            <a:r>
              <a:rPr lang="en-AU" dirty="0"/>
              <a:t>Liberation Army Navy (PLAN); and the nationalistic agenda that is fomenting in the Chinese </a:t>
            </a:r>
          </a:p>
          <a:p>
            <a:r>
              <a:rPr lang="en-AU" dirty="0"/>
              <a:t>populace.</a:t>
            </a:r>
          </a:p>
          <a:p>
            <a:endParaRPr lang="en-AU" dirty="0"/>
          </a:p>
          <a:p>
            <a:r>
              <a:rPr lang="en-AU" dirty="0"/>
              <a:t>The establishment of the ‘nine-digit line’ an increased naval presence by the PLAN in the </a:t>
            </a:r>
          </a:p>
          <a:p>
            <a:r>
              <a:rPr lang="en-AU" dirty="0"/>
              <a:t>Asia-Pacific region; long-range patrols, or the establishment of a ‘blue-water’ navy; the </a:t>
            </a:r>
          </a:p>
          <a:p>
            <a:r>
              <a:rPr lang="en-AU" dirty="0"/>
              <a:t>non-acceptance of international law and navigation rights by the PRC; the beginnings of a </a:t>
            </a:r>
          </a:p>
          <a:p>
            <a:r>
              <a:rPr lang="en-AU" dirty="0"/>
              <a:t>fleet-air-arm program and the establishment of a corresponding battle fleet; and the building of </a:t>
            </a:r>
          </a:p>
          <a:p>
            <a:r>
              <a:rPr lang="en-AU" dirty="0"/>
              <a:t>fortified bases on atolls in the South China Sea. These are instances of the ‘dragon beginning to </a:t>
            </a:r>
          </a:p>
          <a:p>
            <a:r>
              <a:rPr lang="en-AU" dirty="0"/>
              <a:t>swim’ further and further from its shores. This paper will examine the rise of modern China and the </a:t>
            </a:r>
          </a:p>
          <a:p>
            <a:r>
              <a:rPr lang="en-AU" dirty="0"/>
              <a:t>ways in which it is mirroring the development of Western states as a superpower.</a:t>
            </a:r>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r>
              <a:rPr lang="en-AU" dirty="0"/>
              <a:t>Image credits (left to right):</a:t>
            </a:r>
          </a:p>
          <a:p>
            <a:r>
              <a:rPr lang="en-AU" dirty="0"/>
              <a:t>Anon. (c. 1918). R Class Battleships in Line Ahead, [photo], Portsmouth, U.K.: National Museum of </a:t>
            </a:r>
          </a:p>
          <a:p>
            <a:r>
              <a:rPr lang="en-AU" dirty="0"/>
              <a:t>the Royal Navy.</a:t>
            </a:r>
          </a:p>
          <a:p>
            <a:r>
              <a:rPr lang="en-AU" dirty="0" err="1"/>
              <a:t>Zha</a:t>
            </a:r>
            <a:r>
              <a:rPr lang="en-AU" dirty="0"/>
              <a:t> </a:t>
            </a:r>
            <a:r>
              <a:rPr lang="en-AU" dirty="0" err="1"/>
              <a:t>Chunming</a:t>
            </a:r>
            <a:r>
              <a:rPr lang="en-AU" dirty="0"/>
              <a:t>. (2008). Untitled [ceremony before a Chinese naval fleet sets sail from </a:t>
            </a:r>
            <a:r>
              <a:rPr lang="en-AU" dirty="0" err="1"/>
              <a:t>Sanya</a:t>
            </a:r>
            <a:r>
              <a:rPr lang="en-AU" dirty="0"/>
              <a:t>, </a:t>
            </a:r>
          </a:p>
          <a:p>
            <a:r>
              <a:rPr lang="en-AU" dirty="0"/>
              <a:t>Hainan], [photo], Xinhua News Agency.</a:t>
            </a:r>
          </a:p>
          <a:p>
            <a:r>
              <a:rPr lang="en-AU" dirty="0"/>
              <a:t>Anon. (2012). Having it both ways [image, Nine-dash-line], Banyan column, The Economist.</a:t>
            </a:r>
          </a:p>
          <a:p>
            <a:endParaRPr lang="en-AU" dirty="0"/>
          </a:p>
          <a:p>
            <a:endParaRPr lang="en-AU" dirty="0"/>
          </a:p>
          <a:p>
            <a:endParaRPr lang="en-AU" dirty="0"/>
          </a:p>
          <a:p>
            <a:endParaRPr lang="en-AU" dirty="0"/>
          </a:p>
          <a:p>
            <a:endParaRPr lang="en-AU" dirty="0"/>
          </a:p>
          <a:p>
            <a:r>
              <a:rPr lang="en-AU" dirty="0"/>
              <a:t>Strobe Driver completed his doctoral thesis on war studies in 2010.  Since then he has written </a:t>
            </a:r>
          </a:p>
          <a:p>
            <a:r>
              <a:rPr lang="en-AU" dirty="0"/>
              <a:t>extensively on war, terrorism and Asia-Pacific security.  After a decade-plus of being a lecturer </a:t>
            </a:r>
          </a:p>
          <a:p>
            <a:r>
              <a:rPr lang="en-AU" dirty="0"/>
              <a:t>and tutor at Federation University he is currently an adjunct researcher at the university, and is </a:t>
            </a:r>
          </a:p>
          <a:p>
            <a:r>
              <a:rPr lang="en-AU" dirty="0"/>
              <a:t>continuing to write on the aforementioned subjects.</a:t>
            </a:r>
          </a:p>
          <a:p>
            <a:endParaRPr lang="en-AU" dirty="0"/>
          </a:p>
        </p:txBody>
      </p:sp>
      <p:sp>
        <p:nvSpPr>
          <p:cNvPr id="3" name="Title 2"/>
          <p:cNvSpPr>
            <a:spLocks noGrp="1"/>
          </p:cNvSpPr>
          <p:nvPr>
            <p:ph type="title"/>
          </p:nvPr>
        </p:nvSpPr>
        <p:spPr>
          <a:xfrm>
            <a:off x="395536" y="188640"/>
            <a:ext cx="8229600" cy="576064"/>
          </a:xfrm>
        </p:spPr>
        <p:txBody>
          <a:bodyPr>
            <a:normAutofit fontScale="90000"/>
          </a:bodyPr>
          <a:lstStyle/>
          <a:p>
            <a:r>
              <a:rPr lang="en-AU" sz="1300" b="1" dirty="0">
                <a:solidFill>
                  <a:schemeClr val="tx1"/>
                </a:solidFill>
              </a:rPr>
              <a:t>Dr Strobe Driver</a:t>
            </a:r>
            <a:r>
              <a:rPr lang="en-AU" b="1" dirty="0">
                <a:solidFill>
                  <a:schemeClr val="tx1"/>
                </a:solidFill>
              </a:rPr>
              <a:t/>
            </a:r>
            <a:br>
              <a:rPr lang="en-AU" b="1" dirty="0">
                <a:solidFill>
                  <a:schemeClr val="tx1"/>
                </a:solidFill>
              </a:rPr>
            </a:br>
            <a:r>
              <a:rPr lang="en-AU" sz="1200" b="1" dirty="0">
                <a:solidFill>
                  <a:schemeClr val="tx1"/>
                </a:solidFill>
              </a:rPr>
              <a:t>Adjunct Researcher: Federation University</a:t>
            </a:r>
            <a:br>
              <a:rPr lang="en-AU" sz="1200" b="1" dirty="0">
                <a:solidFill>
                  <a:schemeClr val="tx1"/>
                </a:solidFill>
              </a:rPr>
            </a:br>
            <a:endParaRPr lang="en-AU" sz="1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826807"/>
            <a:ext cx="3816423"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058" y="3751652"/>
            <a:ext cx="1584176" cy="936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2160" y="3630166"/>
            <a:ext cx="1407531" cy="1162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287" y="3460051"/>
            <a:ext cx="1616805" cy="1481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2663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275856" y="2060848"/>
            <a:ext cx="2880320" cy="3926176"/>
          </a:xfrm>
        </p:spPr>
      </p:pic>
      <p:sp>
        <p:nvSpPr>
          <p:cNvPr id="3" name="Title 2"/>
          <p:cNvSpPr>
            <a:spLocks noGrp="1"/>
          </p:cNvSpPr>
          <p:nvPr>
            <p:ph type="title"/>
          </p:nvPr>
        </p:nvSpPr>
        <p:spPr>
          <a:xfrm>
            <a:off x="395536" y="188640"/>
            <a:ext cx="8229600" cy="1252728"/>
          </a:xfrm>
        </p:spPr>
        <p:txBody>
          <a:bodyPr/>
          <a:lstStyle/>
          <a:p>
            <a:r>
              <a:rPr lang="en-AU" dirty="0" smtClean="0"/>
              <a:t>On cue …</a:t>
            </a:r>
            <a:endParaRPr lang="en-AU" dirty="0"/>
          </a:p>
        </p:txBody>
      </p:sp>
    </p:spTree>
    <p:extLst>
      <p:ext uri="{BB962C8B-B14F-4D97-AF65-F5344CB8AC3E}">
        <p14:creationId xmlns:p14="http://schemas.microsoft.com/office/powerpoint/2010/main" val="130011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591056"/>
            <a:ext cx="7408333" cy="5273230"/>
          </a:xfrm>
        </p:spPr>
        <p:txBody>
          <a:bodyPr>
            <a:normAutofit/>
          </a:bodyPr>
          <a:lstStyle/>
          <a:p>
            <a:r>
              <a:rPr lang="en-AU" b="1" dirty="0"/>
              <a:t>China to Sell Saudi Arabia Drones</a:t>
            </a:r>
          </a:p>
          <a:p>
            <a:pPr marL="0" indent="0">
              <a:buNone/>
            </a:pPr>
            <a:r>
              <a:rPr lang="en-AU" b="1" dirty="0">
                <a:solidFill>
                  <a:srgbClr val="FF0000"/>
                </a:solidFill>
              </a:rPr>
              <a:t>China and Saudi Arabia have agreed on a deal for the </a:t>
            </a:r>
            <a:r>
              <a:rPr lang="en-AU" b="1" dirty="0" smtClean="0">
                <a:solidFill>
                  <a:srgbClr val="FF0000"/>
                </a:solidFill>
              </a:rPr>
              <a:t>Wing </a:t>
            </a:r>
            <a:r>
              <a:rPr lang="en-AU" b="1" dirty="0">
                <a:solidFill>
                  <a:srgbClr val="FF0000"/>
                </a:solidFill>
              </a:rPr>
              <a:t>Loong medium-altitude long-endurance UAV</a:t>
            </a:r>
            <a:r>
              <a:rPr lang="en-AU" b="1" dirty="0" smtClean="0">
                <a:solidFill>
                  <a:srgbClr val="FF0000"/>
                </a:solidFill>
              </a:rPr>
              <a:t>. </a:t>
            </a:r>
          </a:p>
          <a:p>
            <a:pPr marL="0" indent="0">
              <a:buNone/>
            </a:pPr>
            <a:r>
              <a:rPr lang="en-AU" sz="1200" b="1" dirty="0" smtClean="0"/>
              <a:t>See: Zachary Keck, </a:t>
            </a:r>
            <a:r>
              <a:rPr lang="en-AU" sz="1200" b="1" i="1" dirty="0" smtClean="0"/>
              <a:t>The Diplomat</a:t>
            </a:r>
            <a:r>
              <a:rPr lang="en-AU" sz="1200" b="1" dirty="0" smtClean="0"/>
              <a:t>, 8 May, 2014.</a:t>
            </a:r>
          </a:p>
          <a:p>
            <a:pPr marL="0" indent="0">
              <a:buNone/>
            </a:pPr>
            <a:r>
              <a:rPr lang="en-AU" sz="1200" b="1" dirty="0">
                <a:hlinkClick r:id="rId3"/>
              </a:rPr>
              <a:t>http://thediplomat.com/2014/05/china-to-sell-saudi-arabia-drones</a:t>
            </a:r>
            <a:r>
              <a:rPr lang="en-AU" sz="1200" b="1" dirty="0" smtClean="0">
                <a:hlinkClick r:id="rId3"/>
              </a:rPr>
              <a:t>/</a:t>
            </a:r>
            <a:r>
              <a:rPr lang="en-AU" sz="1200" b="1" dirty="0" smtClean="0"/>
              <a:t>   </a:t>
            </a:r>
          </a:p>
          <a:p>
            <a:pPr marL="0" indent="0">
              <a:buNone/>
            </a:pPr>
            <a:endParaRPr lang="en-AU" sz="1200" b="1" dirty="0"/>
          </a:p>
          <a:p>
            <a:endParaRPr lang="en-AU" b="1" dirty="0" smtClean="0">
              <a:solidFill>
                <a:srgbClr val="000099"/>
              </a:solidFill>
            </a:endParaRPr>
          </a:p>
          <a:p>
            <a:r>
              <a:rPr lang="en-AU" b="1" dirty="0" smtClean="0">
                <a:solidFill>
                  <a:srgbClr val="000099"/>
                </a:solidFill>
              </a:rPr>
              <a:t>Confirmed</a:t>
            </a:r>
            <a:r>
              <a:rPr lang="en-AU" b="1" dirty="0">
                <a:solidFill>
                  <a:srgbClr val="000099"/>
                </a:solidFill>
              </a:rPr>
              <a:t>: Beijing is Building World’s Largest Sea Plane for Use in South China Sea</a:t>
            </a:r>
          </a:p>
          <a:p>
            <a:pPr marL="0" indent="0">
              <a:buNone/>
            </a:pPr>
            <a:r>
              <a:rPr lang="en-AU" b="1" dirty="0" smtClean="0">
                <a:solidFill>
                  <a:srgbClr val="FF0000"/>
                </a:solidFill>
              </a:rPr>
              <a:t>The </a:t>
            </a:r>
            <a:r>
              <a:rPr lang="en-AU" b="1" dirty="0">
                <a:solidFill>
                  <a:srgbClr val="FF0000"/>
                </a:solidFill>
              </a:rPr>
              <a:t>new plane will be able to execute a host of military </a:t>
            </a:r>
            <a:r>
              <a:rPr lang="en-AU" b="1" dirty="0" smtClean="0">
                <a:solidFill>
                  <a:srgbClr val="FF0000"/>
                </a:solidFill>
              </a:rPr>
              <a:t>assignments.</a:t>
            </a:r>
          </a:p>
          <a:p>
            <a:pPr marL="0" indent="0">
              <a:buNone/>
            </a:pPr>
            <a:r>
              <a:rPr lang="en-AU" sz="1200" b="1" dirty="0" smtClean="0">
                <a:solidFill>
                  <a:srgbClr val="000099"/>
                </a:solidFill>
              </a:rPr>
              <a:t>See: Franz-Stefan </a:t>
            </a:r>
            <a:r>
              <a:rPr lang="en-AU" sz="1200" b="1" dirty="0" err="1" smtClean="0">
                <a:solidFill>
                  <a:srgbClr val="000099"/>
                </a:solidFill>
              </a:rPr>
              <a:t>Gady</a:t>
            </a:r>
            <a:r>
              <a:rPr lang="en-AU" sz="1200" b="1" dirty="0" smtClean="0">
                <a:solidFill>
                  <a:srgbClr val="000099"/>
                </a:solidFill>
              </a:rPr>
              <a:t>.  </a:t>
            </a:r>
            <a:r>
              <a:rPr lang="en-AU" sz="1200" b="1" i="1" dirty="0" smtClean="0">
                <a:solidFill>
                  <a:srgbClr val="000099"/>
                </a:solidFill>
              </a:rPr>
              <a:t>The Diplomat, </a:t>
            </a:r>
            <a:r>
              <a:rPr lang="en-AU" sz="1200" b="1" dirty="0" smtClean="0">
                <a:solidFill>
                  <a:srgbClr val="000099"/>
                </a:solidFill>
              </a:rPr>
              <a:t>23July, 2015.</a:t>
            </a:r>
          </a:p>
          <a:p>
            <a:pPr marL="0" indent="0">
              <a:buNone/>
            </a:pPr>
            <a:r>
              <a:rPr lang="en-AU" sz="1200" b="1" dirty="0">
                <a:solidFill>
                  <a:srgbClr val="000099"/>
                </a:solidFill>
                <a:hlinkClick r:id="rId4"/>
              </a:rPr>
              <a:t>http://thediplomat.com/2015/07/confirmed-beijing-is-building-worlds-largest-sea-plane-for-use-in-south-china-sea</a:t>
            </a:r>
            <a:r>
              <a:rPr lang="en-AU" sz="1200" b="1" dirty="0" smtClean="0">
                <a:solidFill>
                  <a:srgbClr val="000099"/>
                </a:solidFill>
                <a:hlinkClick r:id="rId4"/>
              </a:rPr>
              <a:t>/</a:t>
            </a:r>
            <a:endParaRPr lang="en-AU" sz="1200" b="1" dirty="0" smtClean="0">
              <a:solidFill>
                <a:srgbClr val="000099"/>
              </a:solidFill>
            </a:endParaRPr>
          </a:p>
          <a:p>
            <a:pPr marL="0" indent="0">
              <a:buNone/>
            </a:pPr>
            <a:endParaRPr lang="en-AU" sz="1200" b="1" dirty="0">
              <a:solidFill>
                <a:srgbClr val="000099"/>
              </a:solidFill>
            </a:endParaRPr>
          </a:p>
          <a:p>
            <a:pPr marL="0" indent="0">
              <a:buNone/>
            </a:pPr>
            <a:endParaRPr lang="en-AU" b="1" dirty="0"/>
          </a:p>
        </p:txBody>
      </p:sp>
      <p:sp>
        <p:nvSpPr>
          <p:cNvPr id="3" name="Title 2"/>
          <p:cNvSpPr>
            <a:spLocks noGrp="1"/>
          </p:cNvSpPr>
          <p:nvPr>
            <p:ph type="title"/>
          </p:nvPr>
        </p:nvSpPr>
        <p:spPr/>
        <p:txBody>
          <a:bodyPr>
            <a:normAutofit fontScale="90000"/>
          </a:bodyPr>
          <a:lstStyle/>
          <a:p>
            <a:r>
              <a:rPr lang="en-AU" b="1" dirty="0" smtClean="0">
                <a:solidFill>
                  <a:srgbClr val="000099"/>
                </a:solidFill>
              </a:rPr>
              <a:t>Be assured, the Dragon is also </a:t>
            </a:r>
            <a:r>
              <a:rPr lang="en-AU" b="1" dirty="0" smtClean="0">
                <a:solidFill>
                  <a:srgbClr val="000099"/>
                </a:solidFill>
              </a:rPr>
              <a:t>flying (as Dragons ‘are supposed to do’): </a:t>
            </a:r>
            <a:endParaRPr lang="en-AU" b="1" dirty="0">
              <a:solidFill>
                <a:srgbClr val="000099"/>
              </a:solidFill>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4128" y="5949280"/>
            <a:ext cx="2016224" cy="88163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4128" y="2855186"/>
            <a:ext cx="1872208" cy="1005862"/>
          </a:xfrm>
          <a:prstGeom prst="rect">
            <a:avLst/>
          </a:prstGeom>
        </p:spPr>
      </p:pic>
    </p:spTree>
    <p:extLst>
      <p:ext uri="{BB962C8B-B14F-4D97-AF65-F5344CB8AC3E}">
        <p14:creationId xmlns:p14="http://schemas.microsoft.com/office/powerpoint/2010/main" val="3285519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404664"/>
            <a:ext cx="8229600" cy="282360"/>
          </a:xfrm>
        </p:spPr>
        <p:txBody>
          <a:bodyPr>
            <a:noAutofit/>
          </a:bodyPr>
          <a:lstStyle/>
          <a:p>
            <a:r>
              <a:rPr lang="en-AU" sz="1400" dirty="0" smtClean="0"/>
              <a:t>Gavin Menzies.  </a:t>
            </a:r>
            <a:r>
              <a:rPr lang="en-AU" sz="1400" i="1" dirty="0" smtClean="0"/>
              <a:t>1421  The Year China Discovered America. </a:t>
            </a:r>
            <a:r>
              <a:rPr lang="en-AU" sz="1400" dirty="0" smtClean="0"/>
              <a:t> Great Britain: </a:t>
            </a:r>
            <a:r>
              <a:rPr lang="en-AU" sz="1400" dirty="0" err="1" smtClean="0"/>
              <a:t>HarperPerennial</a:t>
            </a:r>
            <a:r>
              <a:rPr lang="en-AU" sz="1400" dirty="0" smtClean="0"/>
              <a:t>, 2002, 231.</a:t>
            </a:r>
            <a:endParaRPr lang="en-AU" sz="1400" i="1"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772816"/>
            <a:ext cx="6564453" cy="508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447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591056"/>
            <a:ext cx="7408333" cy="5266944"/>
          </a:xfrm>
        </p:spPr>
        <p:txBody>
          <a:bodyPr>
            <a:normAutofit lnSpcReduction="10000"/>
          </a:bodyPr>
          <a:lstStyle/>
          <a:p>
            <a:r>
              <a:rPr lang="en-AU" b="1" dirty="0" smtClean="0">
                <a:solidFill>
                  <a:schemeClr val="tx1"/>
                </a:solidFill>
              </a:rPr>
              <a:t>During the Qing Dynasty [1644 – 1912] the [S]</a:t>
            </a:r>
            <a:r>
              <a:rPr lang="en-AU" b="1" dirty="0" err="1" smtClean="0">
                <a:solidFill>
                  <a:schemeClr val="tx1"/>
                </a:solidFill>
              </a:rPr>
              <a:t>tate</a:t>
            </a:r>
            <a:r>
              <a:rPr lang="en-AU" b="1" dirty="0" smtClean="0">
                <a:solidFill>
                  <a:schemeClr val="tx1"/>
                </a:solidFill>
              </a:rPr>
              <a:t> was proactively involved through an investment programme in agricultural improvement, irrigation and waterborne food transportation … Chinese urban centres </a:t>
            </a:r>
            <a:r>
              <a:rPr lang="en-AU" b="1" i="1" dirty="0" smtClean="0">
                <a:solidFill>
                  <a:srgbClr val="FF0000"/>
                </a:solidFill>
              </a:rPr>
              <a:t>were more developed than their corresponding European cities</a:t>
            </a:r>
            <a:r>
              <a:rPr lang="en-AU" b="1" dirty="0" smtClean="0">
                <a:solidFill>
                  <a:schemeClr val="tx1"/>
                </a:solidFill>
              </a:rPr>
              <a:t>.  The wealth of  major cities and the level of craftsmanship amazed many first-time European travellers to China.  In the sphere of scientific discoveries  and application to production processes, China was </a:t>
            </a:r>
            <a:r>
              <a:rPr lang="en-AU" b="1" i="1" dirty="0" smtClean="0">
                <a:solidFill>
                  <a:srgbClr val="FF0000"/>
                </a:solidFill>
              </a:rPr>
              <a:t>at the forefront of modernization</a:t>
            </a:r>
            <a:r>
              <a:rPr lang="en-AU" b="1" dirty="0" smtClean="0"/>
              <a:t> … </a:t>
            </a:r>
          </a:p>
          <a:p>
            <a:r>
              <a:rPr lang="en-AU" b="1" dirty="0" smtClean="0">
                <a:solidFill>
                  <a:schemeClr val="tx1"/>
                </a:solidFill>
              </a:rPr>
              <a:t>… paper, gunpowder and the magnetic compass would change the world …</a:t>
            </a:r>
          </a:p>
          <a:p>
            <a:r>
              <a:rPr lang="en-AU" sz="1200" dirty="0" smtClean="0"/>
              <a:t>See:  Jacques </a:t>
            </a:r>
            <a:r>
              <a:rPr lang="en-AU" sz="1200" dirty="0" err="1" smtClean="0"/>
              <a:t>Hersh</a:t>
            </a:r>
            <a:r>
              <a:rPr lang="en-AU" sz="1200" dirty="0" smtClean="0"/>
              <a:t>.  ‘The Eastern Wind Will Not Subside: China’s Long March Back to the Future?’ </a:t>
            </a:r>
            <a:r>
              <a:rPr lang="en-AU" sz="1200" i="1" dirty="0" smtClean="0"/>
              <a:t>The Rise of China and the Capitalist World Order</a:t>
            </a:r>
            <a:r>
              <a:rPr lang="en-AU" sz="1200" dirty="0" smtClean="0"/>
              <a:t>. Edited  Li Xing.  Burlington:  </a:t>
            </a:r>
            <a:r>
              <a:rPr lang="en-AU" sz="1200" dirty="0" err="1" smtClean="0"/>
              <a:t>Ashgate</a:t>
            </a:r>
            <a:r>
              <a:rPr lang="en-AU" sz="1200" dirty="0" smtClean="0"/>
              <a:t> Publishing, 2010, 27.  Emphasis mine, colour mine.</a:t>
            </a:r>
            <a:endParaRPr lang="en-AU" sz="1200" dirty="0"/>
          </a:p>
        </p:txBody>
      </p:sp>
      <p:sp>
        <p:nvSpPr>
          <p:cNvPr id="3" name="Title 2"/>
          <p:cNvSpPr>
            <a:spLocks noGrp="1"/>
          </p:cNvSpPr>
          <p:nvPr>
            <p:ph type="title"/>
          </p:nvPr>
        </p:nvSpPr>
        <p:spPr/>
        <p:txBody>
          <a:bodyPr>
            <a:normAutofit/>
          </a:bodyPr>
          <a:lstStyle/>
          <a:p>
            <a:r>
              <a:rPr lang="en-AU" sz="2400" b="1" dirty="0" smtClean="0">
                <a:solidFill>
                  <a:srgbClr val="990000"/>
                </a:solidFill>
              </a:rPr>
              <a:t>What China has ‘lost’ and what  it wants reclaimed …</a:t>
            </a:r>
            <a:endParaRPr lang="en-AU" sz="2400" b="1" dirty="0">
              <a:solidFill>
                <a:srgbClr val="990000"/>
              </a:solidFill>
            </a:endParaRPr>
          </a:p>
        </p:txBody>
      </p:sp>
    </p:spTree>
    <p:extLst>
      <p:ext uri="{BB962C8B-B14F-4D97-AF65-F5344CB8AC3E}">
        <p14:creationId xmlns:p14="http://schemas.microsoft.com/office/powerpoint/2010/main" val="526725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3993893"/>
          </a:xfrm>
        </p:spPr>
        <p:txBody>
          <a:bodyPr>
            <a:normAutofit fontScale="92500" lnSpcReduction="10000"/>
          </a:bodyPr>
          <a:lstStyle/>
          <a:p>
            <a:r>
              <a:rPr lang="en-AU" b="1" dirty="0" smtClean="0"/>
              <a:t>Powerful nation-states, with a strong navy from an historical perspective:</a:t>
            </a:r>
          </a:p>
          <a:p>
            <a:endParaRPr lang="en-AU" b="1" dirty="0" smtClean="0"/>
          </a:p>
          <a:p>
            <a:r>
              <a:rPr lang="en-AU" b="1" dirty="0" smtClean="0"/>
              <a:t>Portugal, Spain, France, Japan, </a:t>
            </a:r>
            <a:r>
              <a:rPr lang="en-AU" b="1" dirty="0"/>
              <a:t>G</a:t>
            </a:r>
            <a:r>
              <a:rPr lang="en-AU" b="1" dirty="0" smtClean="0"/>
              <a:t>reat Britain, United States of America have all been (and some still are in varying degrees) a great naval presence</a:t>
            </a:r>
          </a:p>
          <a:p>
            <a:pPr marL="0" indent="0">
              <a:buNone/>
            </a:pPr>
            <a:endParaRPr lang="en-AU" b="1" dirty="0"/>
          </a:p>
          <a:p>
            <a:r>
              <a:rPr lang="en-AU" b="1" dirty="0" smtClean="0"/>
              <a:t>China is now seeking to establish a forthright naval presence</a:t>
            </a:r>
          </a:p>
          <a:p>
            <a:endParaRPr lang="en-AU" b="1" dirty="0"/>
          </a:p>
          <a:p>
            <a:r>
              <a:rPr lang="en-AU" b="1" dirty="0" smtClean="0"/>
              <a:t>How does this happen, and how is it measured?</a:t>
            </a:r>
            <a:endParaRPr lang="en-AU" b="1" dirty="0"/>
          </a:p>
        </p:txBody>
      </p:sp>
      <p:sp>
        <p:nvSpPr>
          <p:cNvPr id="3" name="Title 2"/>
          <p:cNvSpPr>
            <a:spLocks noGrp="1"/>
          </p:cNvSpPr>
          <p:nvPr>
            <p:ph type="title"/>
          </p:nvPr>
        </p:nvSpPr>
        <p:spPr>
          <a:xfrm>
            <a:off x="457200" y="404664"/>
            <a:ext cx="8229600" cy="1800200"/>
          </a:xfrm>
        </p:spPr>
        <p:txBody>
          <a:bodyPr>
            <a:noAutofit/>
          </a:bodyPr>
          <a:lstStyle/>
          <a:p>
            <a:r>
              <a:rPr lang="en-AU" b="1" dirty="0" smtClean="0">
                <a:solidFill>
                  <a:schemeClr val="tx1"/>
                </a:solidFill>
              </a:rPr>
              <a:t>A navy and what it ‘means’</a:t>
            </a:r>
            <a:endParaRPr lang="en-AU" b="1" dirty="0">
              <a:solidFill>
                <a:schemeClr val="tx1"/>
              </a:solidFill>
            </a:endParaRPr>
          </a:p>
        </p:txBody>
      </p:sp>
    </p:spTree>
    <p:extLst>
      <p:ext uri="{BB962C8B-B14F-4D97-AF65-F5344CB8AC3E}">
        <p14:creationId xmlns:p14="http://schemas.microsoft.com/office/powerpoint/2010/main" val="2031934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2564904"/>
            <a:ext cx="7704856" cy="4032448"/>
          </a:xfrm>
        </p:spPr>
      </p:pic>
      <p:sp>
        <p:nvSpPr>
          <p:cNvPr id="3" name="Title 2"/>
          <p:cNvSpPr>
            <a:spLocks noGrp="1"/>
          </p:cNvSpPr>
          <p:nvPr>
            <p:ph type="title"/>
          </p:nvPr>
        </p:nvSpPr>
        <p:spPr>
          <a:xfrm>
            <a:off x="457200" y="338328"/>
            <a:ext cx="8229600" cy="1146456"/>
          </a:xfrm>
        </p:spPr>
        <p:txBody>
          <a:bodyPr>
            <a:normAutofit fontScale="90000"/>
          </a:bodyPr>
          <a:lstStyle/>
          <a:p>
            <a:r>
              <a:rPr lang="en-AU" sz="1200" b="1" dirty="0" smtClean="0"/>
              <a:t/>
            </a:r>
            <a:br>
              <a:rPr lang="en-AU" sz="1200" b="1" dirty="0" smtClean="0"/>
            </a:br>
            <a:r>
              <a:rPr lang="en-AU" sz="2700" b="1" dirty="0" smtClean="0">
                <a:solidFill>
                  <a:schemeClr val="tx1"/>
                </a:solidFill>
              </a:rPr>
              <a:t>This image is able to represent a  ‘green to blue’ scenario  </a:t>
            </a:r>
            <a:br>
              <a:rPr lang="en-AU" sz="2700" b="1" dirty="0" smtClean="0">
                <a:solidFill>
                  <a:schemeClr val="tx1"/>
                </a:solidFill>
              </a:rPr>
            </a:br>
            <a:r>
              <a:rPr lang="en-AU" sz="2700" b="1" dirty="0" smtClean="0">
                <a:solidFill>
                  <a:schemeClr val="tx1"/>
                </a:solidFill>
              </a:rPr>
              <a:t>a littoral navy  progressing to a ‘blue water’  navy</a:t>
            </a:r>
            <a:r>
              <a:rPr lang="en-AU" sz="1600" b="1" dirty="0" smtClean="0">
                <a:solidFill>
                  <a:schemeClr val="tx1"/>
                </a:solidFill>
              </a:rPr>
              <a:t/>
            </a:r>
            <a:br>
              <a:rPr lang="en-AU" sz="1600" b="1" dirty="0" smtClean="0">
                <a:solidFill>
                  <a:schemeClr val="tx1"/>
                </a:solidFill>
              </a:rPr>
            </a:br>
            <a:r>
              <a:rPr lang="en-AU" sz="1600" b="1" dirty="0">
                <a:solidFill>
                  <a:schemeClr val="tx1"/>
                </a:solidFill>
              </a:rPr>
              <a:t/>
            </a:r>
            <a:br>
              <a:rPr lang="en-AU" sz="1600" b="1" dirty="0">
                <a:solidFill>
                  <a:schemeClr val="tx1"/>
                </a:solidFill>
              </a:rPr>
            </a:br>
            <a:r>
              <a:rPr lang="en-AU" sz="1000" b="1" dirty="0" smtClean="0">
                <a:solidFill>
                  <a:schemeClr val="tx1"/>
                </a:solidFill>
              </a:rPr>
              <a:t>Photo credit: </a:t>
            </a:r>
            <a:r>
              <a:rPr lang="en-AU" sz="1000" dirty="0"/>
              <a:t>https://www.queensland.com</a:t>
            </a:r>
            <a:endParaRPr lang="en-AU" sz="1000" b="1" dirty="0">
              <a:solidFill>
                <a:schemeClr val="tx1"/>
              </a:solidFill>
            </a:endParaRPr>
          </a:p>
        </p:txBody>
      </p:sp>
    </p:spTree>
    <p:extLst>
      <p:ext uri="{BB962C8B-B14F-4D97-AF65-F5344CB8AC3E}">
        <p14:creationId xmlns:p14="http://schemas.microsoft.com/office/powerpoint/2010/main" val="376832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AU" b="1" dirty="0" smtClean="0"/>
              <a:t>There are essentially three ‘types’ of deployment that a navy carries out</a:t>
            </a:r>
          </a:p>
          <a:p>
            <a:endParaRPr lang="en-AU" dirty="0"/>
          </a:p>
          <a:p>
            <a:r>
              <a:rPr lang="en-AU" b="1" dirty="0" smtClean="0"/>
              <a:t>Littoral</a:t>
            </a:r>
            <a:r>
              <a:rPr lang="en-AU" dirty="0" smtClean="0"/>
              <a:t>		– green water  </a:t>
            </a:r>
          </a:p>
          <a:p>
            <a:endParaRPr lang="en-AU" dirty="0"/>
          </a:p>
          <a:p>
            <a:r>
              <a:rPr lang="en-AU" b="1" dirty="0" smtClean="0"/>
              <a:t>Ocean going</a:t>
            </a:r>
            <a:r>
              <a:rPr lang="en-AU" dirty="0" smtClean="0"/>
              <a:t>	– blue water        (high seas)</a:t>
            </a:r>
          </a:p>
          <a:p>
            <a:endParaRPr lang="en-AU" dirty="0"/>
          </a:p>
          <a:p>
            <a:r>
              <a:rPr lang="en-AU" b="1" dirty="0" smtClean="0"/>
              <a:t>Brown water</a:t>
            </a:r>
            <a:r>
              <a:rPr lang="en-AU" dirty="0" smtClean="0"/>
              <a:t>	– inlet/s, river/s    (gun boats)</a:t>
            </a:r>
            <a:endParaRPr lang="en-AU" dirty="0"/>
          </a:p>
        </p:txBody>
      </p:sp>
      <p:sp>
        <p:nvSpPr>
          <p:cNvPr id="3" name="Title 2"/>
          <p:cNvSpPr>
            <a:spLocks noGrp="1"/>
          </p:cNvSpPr>
          <p:nvPr>
            <p:ph type="title"/>
          </p:nvPr>
        </p:nvSpPr>
        <p:spPr>
          <a:xfrm>
            <a:off x="457200" y="338328"/>
            <a:ext cx="8229600" cy="1218464"/>
          </a:xfrm>
        </p:spPr>
        <p:txBody>
          <a:bodyPr>
            <a:normAutofit/>
          </a:bodyPr>
          <a:lstStyle/>
          <a:p>
            <a:r>
              <a:rPr lang="en-AU" sz="3600" b="1" dirty="0" smtClean="0">
                <a:solidFill>
                  <a:srgbClr val="000099"/>
                </a:solidFill>
              </a:rPr>
              <a:t>How does a navy ‘control’ …</a:t>
            </a:r>
            <a:endParaRPr lang="en-AU" sz="3600" b="1" dirty="0">
              <a:solidFill>
                <a:srgbClr val="000099"/>
              </a:solidFill>
            </a:endParaRPr>
          </a:p>
        </p:txBody>
      </p:sp>
    </p:spTree>
    <p:extLst>
      <p:ext uri="{BB962C8B-B14F-4D97-AF65-F5344CB8AC3E}">
        <p14:creationId xmlns:p14="http://schemas.microsoft.com/office/powerpoint/2010/main" val="2475488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354368"/>
          </a:xfrm>
        </p:spPr>
        <p:txBody>
          <a:bodyPr>
            <a:normAutofit fontScale="90000"/>
          </a:bodyPr>
          <a:lstStyle/>
          <a:p>
            <a:pPr algn="l"/>
            <a:r>
              <a:rPr lang="en-AU" sz="1000" dirty="0" smtClean="0"/>
              <a:t>Patricia Seed. ‘The Conquest of the Americas 1500 - 1650.’   </a:t>
            </a:r>
            <a:r>
              <a:rPr lang="en-AU" sz="1000" i="1" dirty="0" smtClean="0"/>
              <a:t>The Cambridge History of Warfare.  Edited by Geoffrey Parker</a:t>
            </a:r>
            <a:r>
              <a:rPr lang="en-AU" sz="1000" dirty="0" smtClean="0"/>
              <a:t> .   Cambridge: Cambridge University Press,  2002, 135.</a:t>
            </a:r>
            <a:endParaRPr lang="en-AU" sz="1000"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764704"/>
            <a:ext cx="5544616"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611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772816"/>
            <a:ext cx="7848872" cy="5085184"/>
          </a:xfrm>
        </p:spPr>
        <p:txBody>
          <a:bodyPr>
            <a:normAutofit/>
          </a:bodyPr>
          <a:lstStyle/>
          <a:p>
            <a:r>
              <a:rPr lang="en-AU" sz="3200" b="1" dirty="0" smtClean="0">
                <a:solidFill>
                  <a:srgbClr val="FFC000"/>
                </a:solidFill>
              </a:rPr>
              <a:t>Some key </a:t>
            </a:r>
            <a:r>
              <a:rPr lang="en-AU" sz="3200" b="1" dirty="0" smtClean="0">
                <a:solidFill>
                  <a:srgbClr val="FFC000"/>
                </a:solidFill>
              </a:rPr>
              <a:t>aspects which are relevant though are not limited to:</a:t>
            </a:r>
            <a:endParaRPr lang="en-AU" sz="3200" b="1" dirty="0" smtClean="0">
              <a:solidFill>
                <a:srgbClr val="FFC000"/>
              </a:solidFill>
            </a:endParaRPr>
          </a:p>
          <a:p>
            <a:r>
              <a:rPr lang="en-AU" b="1" dirty="0" smtClean="0"/>
              <a:t>An Industrial Revolution;</a:t>
            </a:r>
          </a:p>
          <a:p>
            <a:r>
              <a:rPr lang="en-AU" b="1" dirty="0"/>
              <a:t>A growth in the </a:t>
            </a:r>
            <a:r>
              <a:rPr lang="en-AU" b="1" dirty="0" smtClean="0"/>
              <a:t>middle-classes (545m+, in a decade);</a:t>
            </a:r>
            <a:endParaRPr lang="en-AU" b="1" dirty="0" smtClean="0"/>
          </a:p>
          <a:p>
            <a:r>
              <a:rPr lang="en-AU" b="1" dirty="0"/>
              <a:t>An exponential growth in nationalism/patriotism</a:t>
            </a:r>
            <a:r>
              <a:rPr lang="en-AU" b="1" dirty="0" smtClean="0"/>
              <a:t>;</a:t>
            </a:r>
            <a:endParaRPr lang="en-AU" b="1" dirty="0" smtClean="0"/>
          </a:p>
          <a:p>
            <a:r>
              <a:rPr lang="en-AU" b="1" dirty="0" smtClean="0"/>
              <a:t>An </a:t>
            </a:r>
            <a:r>
              <a:rPr lang="en-AU" b="1" dirty="0" smtClean="0"/>
              <a:t>increased regional and/or international presence;</a:t>
            </a:r>
          </a:p>
          <a:p>
            <a:r>
              <a:rPr lang="en-AU" b="1" dirty="0" smtClean="0"/>
              <a:t>A quest for </a:t>
            </a:r>
            <a:r>
              <a:rPr lang="en-AU" b="1" dirty="0" smtClean="0"/>
              <a:t>redefinition</a:t>
            </a:r>
            <a:r>
              <a:rPr lang="en-AU" b="1" dirty="0"/>
              <a:t> (</a:t>
            </a:r>
            <a:r>
              <a:rPr lang="en-AU" b="1" dirty="0" smtClean="0"/>
              <a:t>of </a:t>
            </a:r>
            <a:r>
              <a:rPr lang="en-AU" b="1" dirty="0" smtClean="0"/>
              <a:t>their </a:t>
            </a:r>
            <a:r>
              <a:rPr lang="en-AU" b="1" dirty="0" smtClean="0"/>
              <a:t>history);</a:t>
            </a:r>
            <a:endParaRPr lang="en-AU" b="1" dirty="0" smtClean="0"/>
          </a:p>
          <a:p>
            <a:r>
              <a:rPr lang="en-AU" b="1" dirty="0" smtClean="0"/>
              <a:t>A reinvigoration of past ‘wrongs</a:t>
            </a:r>
            <a:r>
              <a:rPr lang="en-AU" b="1" dirty="0" smtClean="0"/>
              <a:t>’;  </a:t>
            </a:r>
            <a:endParaRPr lang="en-AU" b="1" dirty="0" smtClean="0"/>
          </a:p>
          <a:p>
            <a:r>
              <a:rPr lang="en-AU" b="1" dirty="0" smtClean="0"/>
              <a:t>A renewed focus on</a:t>
            </a:r>
            <a:r>
              <a:rPr lang="en-AU" b="1" dirty="0"/>
              <a:t> </a:t>
            </a:r>
            <a:r>
              <a:rPr lang="en-AU" b="1" dirty="0" smtClean="0"/>
              <a:t>(and of</a:t>
            </a:r>
            <a:r>
              <a:rPr lang="en-AU" b="1" dirty="0" smtClean="0"/>
              <a:t>), </a:t>
            </a:r>
            <a:r>
              <a:rPr lang="en-AU" b="1" dirty="0" smtClean="0"/>
              <a:t>their of current  ‘</a:t>
            </a:r>
            <a:r>
              <a:rPr lang="en-AU" b="1" dirty="0" smtClean="0"/>
              <a:t>status’; and</a:t>
            </a:r>
          </a:p>
          <a:p>
            <a:r>
              <a:rPr lang="en-AU" b="1" dirty="0" smtClean="0"/>
              <a:t>A political - military - physical presence.</a:t>
            </a:r>
            <a:endParaRPr lang="en-AU" b="1" dirty="0" smtClean="0"/>
          </a:p>
          <a:p>
            <a:endParaRPr lang="en-AU" b="1" dirty="0" smtClean="0"/>
          </a:p>
        </p:txBody>
      </p:sp>
      <p:sp>
        <p:nvSpPr>
          <p:cNvPr id="3" name="Title 2"/>
          <p:cNvSpPr>
            <a:spLocks noGrp="1"/>
          </p:cNvSpPr>
          <p:nvPr>
            <p:ph type="title"/>
          </p:nvPr>
        </p:nvSpPr>
        <p:spPr>
          <a:xfrm>
            <a:off x="323528" y="188640"/>
            <a:ext cx="8229600" cy="1440160"/>
          </a:xfrm>
        </p:spPr>
        <p:txBody>
          <a:bodyPr/>
          <a:lstStyle/>
          <a:p>
            <a:r>
              <a:rPr lang="en-AU" b="1" dirty="0" smtClean="0">
                <a:solidFill>
                  <a:srgbClr val="FFFF00"/>
                </a:solidFill>
              </a:rPr>
              <a:t>Why/how does this happen?</a:t>
            </a:r>
            <a:endParaRPr lang="en-AU" b="1" dirty="0">
              <a:solidFill>
                <a:srgbClr val="FFFF00"/>
              </a:solidFill>
            </a:endParaRPr>
          </a:p>
        </p:txBody>
      </p:sp>
    </p:spTree>
    <p:extLst>
      <p:ext uri="{BB962C8B-B14F-4D97-AF65-F5344CB8AC3E}">
        <p14:creationId xmlns:p14="http://schemas.microsoft.com/office/powerpoint/2010/main" val="110880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88840"/>
            <a:ext cx="7408333" cy="4752528"/>
          </a:xfrm>
        </p:spPr>
        <p:txBody>
          <a:bodyPr/>
          <a:lstStyle/>
          <a:p>
            <a:r>
              <a:rPr lang="en-AU" b="1" dirty="0" smtClean="0">
                <a:solidFill>
                  <a:schemeClr val="accent6">
                    <a:lumMod val="75000"/>
                  </a:schemeClr>
                </a:solidFill>
              </a:rPr>
              <a:t>Under the auspices of the United  Nations (UN) anti-piracy acts/resolutions, the PLAN was off the coast of Somalia in the mid- to late-1990s</a:t>
            </a:r>
          </a:p>
          <a:p>
            <a:r>
              <a:rPr lang="en-AU" b="1" dirty="0" smtClean="0">
                <a:solidFill>
                  <a:schemeClr val="accent6">
                    <a:lumMod val="75000"/>
                  </a:schemeClr>
                </a:solidFill>
              </a:rPr>
              <a:t>A strong and focussed presence at the UNSC which involved refusing to acknowledge Japan as a ‘P6’</a:t>
            </a:r>
          </a:p>
          <a:p>
            <a:r>
              <a:rPr lang="en-AU" b="1" dirty="0" smtClean="0">
                <a:solidFill>
                  <a:schemeClr val="accent6">
                    <a:lumMod val="75000"/>
                  </a:schemeClr>
                </a:solidFill>
              </a:rPr>
              <a:t>The establishment of the Nine-digit-line (1947 -  ) backed up with force</a:t>
            </a:r>
          </a:p>
          <a:p>
            <a:r>
              <a:rPr lang="en-AU" b="1" dirty="0" smtClean="0">
                <a:solidFill>
                  <a:schemeClr val="accent6">
                    <a:lumMod val="75000"/>
                  </a:schemeClr>
                </a:solidFill>
              </a:rPr>
              <a:t>Statements regarding sovereignty and historical roots being reaffirmed</a:t>
            </a:r>
          </a:p>
          <a:p>
            <a:r>
              <a:rPr lang="en-AU" b="1" dirty="0" smtClean="0">
                <a:solidFill>
                  <a:schemeClr val="accent6">
                    <a:lumMod val="75000"/>
                  </a:schemeClr>
                </a:solidFill>
              </a:rPr>
              <a:t>Dismissing UN rulings</a:t>
            </a:r>
          </a:p>
          <a:p>
            <a:r>
              <a:rPr lang="en-AU" b="1" dirty="0" smtClean="0">
                <a:solidFill>
                  <a:schemeClr val="accent6">
                    <a:lumMod val="75000"/>
                  </a:schemeClr>
                </a:solidFill>
              </a:rPr>
              <a:t>Pressure on neighbours  (</a:t>
            </a:r>
            <a:r>
              <a:rPr lang="en-AU" b="1" i="1" dirty="0" smtClean="0">
                <a:solidFill>
                  <a:schemeClr val="accent6">
                    <a:lumMod val="75000"/>
                  </a:schemeClr>
                </a:solidFill>
              </a:rPr>
              <a:t>Exercise Malabar</a:t>
            </a:r>
            <a:r>
              <a:rPr lang="en-AU" b="1" dirty="0" smtClean="0">
                <a:solidFill>
                  <a:schemeClr val="accent6">
                    <a:lumMod val="75000"/>
                  </a:schemeClr>
                </a:solidFill>
              </a:rPr>
              <a:t>)</a:t>
            </a:r>
          </a:p>
          <a:p>
            <a:pPr marL="0" indent="0">
              <a:buNone/>
            </a:pPr>
            <a:endParaRPr lang="en-AU" b="1" dirty="0" smtClean="0"/>
          </a:p>
          <a:p>
            <a:endParaRPr lang="en-AU" dirty="0"/>
          </a:p>
        </p:txBody>
      </p:sp>
      <p:sp>
        <p:nvSpPr>
          <p:cNvPr id="3" name="Title 2"/>
          <p:cNvSpPr>
            <a:spLocks noGrp="1"/>
          </p:cNvSpPr>
          <p:nvPr>
            <p:ph type="title"/>
          </p:nvPr>
        </p:nvSpPr>
        <p:spPr>
          <a:xfrm>
            <a:off x="461433" y="548680"/>
            <a:ext cx="8229600" cy="792088"/>
          </a:xfrm>
        </p:spPr>
        <p:txBody>
          <a:bodyPr/>
          <a:lstStyle/>
          <a:p>
            <a:r>
              <a:rPr lang="en-AU" b="1" dirty="0" smtClean="0">
                <a:solidFill>
                  <a:schemeClr val="accent4">
                    <a:lumMod val="50000"/>
                  </a:schemeClr>
                </a:solidFill>
              </a:rPr>
              <a:t>A more involved China </a:t>
            </a:r>
            <a:endParaRPr lang="en-AU" b="1" dirty="0">
              <a:solidFill>
                <a:schemeClr val="accent4">
                  <a:lumMod val="50000"/>
                </a:schemeClr>
              </a:solidFill>
            </a:endParaRPr>
          </a:p>
        </p:txBody>
      </p:sp>
    </p:spTree>
    <p:extLst>
      <p:ext uri="{BB962C8B-B14F-4D97-AF65-F5344CB8AC3E}">
        <p14:creationId xmlns:p14="http://schemas.microsoft.com/office/powerpoint/2010/main" val="929101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2856"/>
            <a:ext cx="7408333" cy="4725144"/>
          </a:xfrm>
        </p:spPr>
        <p:txBody>
          <a:bodyPr>
            <a:normAutofit lnSpcReduction="10000"/>
          </a:bodyPr>
          <a:lstStyle/>
          <a:p>
            <a:r>
              <a:rPr lang="en-AU" b="1" dirty="0" smtClean="0">
                <a:solidFill>
                  <a:schemeClr val="accent5">
                    <a:lumMod val="50000"/>
                  </a:schemeClr>
                </a:solidFill>
              </a:rPr>
              <a:t>The West and its involvement in other countries</a:t>
            </a:r>
          </a:p>
          <a:p>
            <a:endParaRPr lang="en-AU" b="1" dirty="0" smtClean="0">
              <a:solidFill>
                <a:schemeClr val="accent5">
                  <a:lumMod val="50000"/>
                </a:schemeClr>
              </a:solidFill>
            </a:endParaRPr>
          </a:p>
          <a:p>
            <a:r>
              <a:rPr lang="en-AU" b="1" dirty="0" smtClean="0">
                <a:solidFill>
                  <a:schemeClr val="accent5">
                    <a:lumMod val="50000"/>
                  </a:schemeClr>
                </a:solidFill>
              </a:rPr>
              <a:t>Robust and strong ongoing claims made by the West under the guise of ‘promoting democracy,’ ‘human rights’ and other platitudes and mantras and the mendacity therein, e.g., Singapore, Saudi Arabia, Kuwait…</a:t>
            </a:r>
          </a:p>
          <a:p>
            <a:endParaRPr lang="en-AU" b="1" dirty="0" smtClean="0">
              <a:solidFill>
                <a:schemeClr val="accent5">
                  <a:lumMod val="50000"/>
                </a:schemeClr>
              </a:solidFill>
            </a:endParaRPr>
          </a:p>
          <a:p>
            <a:r>
              <a:rPr lang="en-AU" b="1" dirty="0" smtClean="0">
                <a:solidFill>
                  <a:schemeClr val="accent5">
                    <a:lumMod val="50000"/>
                  </a:schemeClr>
                </a:solidFill>
              </a:rPr>
              <a:t>The non-return/recognition of lands claimed or inhabited by Western quasi-Colonial forces (Ghana, Ivory Coast, Islas Malvinas/Falkland Islands, Diego Garcia, Guam, Hawaii, Okinawa, Djibouti Brunei …) </a:t>
            </a:r>
          </a:p>
        </p:txBody>
      </p:sp>
      <p:sp>
        <p:nvSpPr>
          <p:cNvPr id="3" name="Title 2"/>
          <p:cNvSpPr>
            <a:spLocks noGrp="1"/>
          </p:cNvSpPr>
          <p:nvPr>
            <p:ph type="title"/>
          </p:nvPr>
        </p:nvSpPr>
        <p:spPr>
          <a:xfrm>
            <a:off x="457200" y="338328"/>
            <a:ext cx="8229600" cy="1434488"/>
          </a:xfrm>
        </p:spPr>
        <p:txBody>
          <a:bodyPr>
            <a:normAutofit/>
          </a:bodyPr>
          <a:lstStyle/>
          <a:p>
            <a:r>
              <a:rPr lang="en-AU" b="1" dirty="0" smtClean="0">
                <a:solidFill>
                  <a:srgbClr val="C00000"/>
                </a:solidFill>
              </a:rPr>
              <a:t>China: ‘if the West can do it for so long, why can’t we?’</a:t>
            </a:r>
            <a:endParaRPr lang="en-AU" b="1" dirty="0">
              <a:solidFill>
                <a:srgbClr val="C00000"/>
              </a:solidFill>
            </a:endParaRPr>
          </a:p>
        </p:txBody>
      </p:sp>
    </p:spTree>
    <p:extLst>
      <p:ext uri="{BB962C8B-B14F-4D97-AF65-F5344CB8AC3E}">
        <p14:creationId xmlns:p14="http://schemas.microsoft.com/office/powerpoint/2010/main" val="2922118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6597</TotalTime>
  <Words>1135</Words>
  <Application>Microsoft Office PowerPoint</Application>
  <PresentationFormat>On-screen Show (4:3)</PresentationFormat>
  <Paragraphs>120</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Candara</vt:lpstr>
      <vt:lpstr>Symbol</vt:lpstr>
      <vt:lpstr>Waveform</vt:lpstr>
      <vt:lpstr>Dr Strobe Driver Adjunct Researcher: Federation University </vt:lpstr>
      <vt:lpstr>On cue …</vt:lpstr>
      <vt:lpstr>Be assured, the Dragon is also flying (as Dragons ‘are supposed to do’): </vt:lpstr>
      <vt:lpstr>Gavin Menzies.  1421  The Year China Discovered America.  Great Britain: HarperPerennial, 2002, 231.</vt:lpstr>
      <vt:lpstr>What China has ‘lost’ and what  it wants reclaimed …</vt:lpstr>
      <vt:lpstr>A navy and what it ‘means’</vt:lpstr>
      <vt:lpstr> This image is able to represent a  ‘green to blue’ scenario   a littoral navy  progressing to a ‘blue water’  navy  Photo credit: https://www.queensland.com</vt:lpstr>
      <vt:lpstr>How does a navy ‘control’ …</vt:lpstr>
      <vt:lpstr>Patricia Seed. ‘The Conquest of the Americas 1500 - 1650.’   The Cambridge History of Warfare.  Edited by Geoffrey Parker .   Cambridge: Cambridge University Press,  2002, 135.</vt:lpstr>
      <vt:lpstr>Why/how does this happen?</vt:lpstr>
      <vt:lpstr>A more involved China </vt:lpstr>
      <vt:lpstr>China: ‘if the West can do it for so long, why can’t we?’</vt:lpstr>
    </vt:vector>
  </TitlesOfParts>
  <Company>University of Ballarat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Dragon is Swimming’</dc:title>
  <dc:creator>HP-8200</dc:creator>
  <cp:lastModifiedBy>strobe driver</cp:lastModifiedBy>
  <cp:revision>79</cp:revision>
  <dcterms:created xsi:type="dcterms:W3CDTF">2017-04-24T03:03:10Z</dcterms:created>
  <dcterms:modified xsi:type="dcterms:W3CDTF">2017-04-30T17:11:17Z</dcterms:modified>
</cp:coreProperties>
</file>